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5"/>
  </p:notesMasterIdLst>
  <p:sldIdLst>
    <p:sldId id="257" r:id="rId2"/>
    <p:sldId id="394" r:id="rId3"/>
    <p:sldId id="349" r:id="rId4"/>
    <p:sldId id="350" r:id="rId5"/>
    <p:sldId id="331" r:id="rId6"/>
    <p:sldId id="260" r:id="rId7"/>
    <p:sldId id="333" r:id="rId8"/>
    <p:sldId id="271" r:id="rId9"/>
    <p:sldId id="273" r:id="rId10"/>
    <p:sldId id="357" r:id="rId11"/>
    <p:sldId id="401" r:id="rId12"/>
    <p:sldId id="274" r:id="rId13"/>
    <p:sldId id="415" r:id="rId14"/>
    <p:sldId id="334" r:id="rId15"/>
    <p:sldId id="275" r:id="rId16"/>
    <p:sldId id="315" r:id="rId17"/>
    <p:sldId id="316" r:id="rId18"/>
    <p:sldId id="278" r:id="rId19"/>
    <p:sldId id="418" r:id="rId20"/>
    <p:sldId id="256" r:id="rId21"/>
    <p:sldId id="419" r:id="rId22"/>
    <p:sldId id="258" r:id="rId23"/>
    <p:sldId id="259" r:id="rId24"/>
    <p:sldId id="425" r:id="rId25"/>
    <p:sldId id="396" r:id="rId26"/>
    <p:sldId id="279" r:id="rId27"/>
    <p:sldId id="413" r:id="rId28"/>
    <p:sldId id="402" r:id="rId29"/>
    <p:sldId id="420" r:id="rId30"/>
    <p:sldId id="284" r:id="rId31"/>
    <p:sldId id="399" r:id="rId32"/>
    <p:sldId id="285" r:id="rId33"/>
    <p:sldId id="407" r:id="rId34"/>
    <p:sldId id="414" r:id="rId35"/>
    <p:sldId id="405" r:id="rId36"/>
    <p:sldId id="298" r:id="rId37"/>
    <p:sldId id="398" r:id="rId38"/>
    <p:sldId id="300" r:id="rId39"/>
    <p:sldId id="301" r:id="rId40"/>
    <p:sldId id="406" r:id="rId41"/>
    <p:sldId id="306" r:id="rId42"/>
    <p:sldId id="395" r:id="rId43"/>
    <p:sldId id="353" r:id="rId44"/>
    <p:sldId id="354" r:id="rId45"/>
    <p:sldId id="355" r:id="rId46"/>
    <p:sldId id="390" r:id="rId47"/>
    <p:sldId id="358" r:id="rId48"/>
    <p:sldId id="391" r:id="rId49"/>
    <p:sldId id="360" r:id="rId50"/>
    <p:sldId id="362" r:id="rId51"/>
    <p:sldId id="417" r:id="rId52"/>
    <p:sldId id="422" r:id="rId53"/>
    <p:sldId id="363" r:id="rId54"/>
    <p:sldId id="364" r:id="rId55"/>
    <p:sldId id="365" r:id="rId56"/>
    <p:sldId id="366" r:id="rId57"/>
    <p:sldId id="367" r:id="rId58"/>
    <p:sldId id="368" r:id="rId59"/>
    <p:sldId id="369" r:id="rId60"/>
    <p:sldId id="370" r:id="rId61"/>
    <p:sldId id="371" r:id="rId62"/>
    <p:sldId id="386" r:id="rId63"/>
    <p:sldId id="412" r:id="rId64"/>
    <p:sldId id="423" r:id="rId65"/>
    <p:sldId id="372" r:id="rId66"/>
    <p:sldId id="382" r:id="rId67"/>
    <p:sldId id="381" r:id="rId68"/>
    <p:sldId id="374" r:id="rId69"/>
    <p:sldId id="375" r:id="rId70"/>
    <p:sldId id="376" r:id="rId71"/>
    <p:sldId id="404" r:id="rId72"/>
    <p:sldId id="379" r:id="rId73"/>
    <p:sldId id="377" r:id="rId74"/>
    <p:sldId id="378" r:id="rId75"/>
    <p:sldId id="380" r:id="rId76"/>
    <p:sldId id="387" r:id="rId77"/>
    <p:sldId id="392" r:id="rId78"/>
    <p:sldId id="385" r:id="rId79"/>
    <p:sldId id="416" r:id="rId80"/>
    <p:sldId id="421" r:id="rId81"/>
    <p:sldId id="393" r:id="rId82"/>
    <p:sldId id="384" r:id="rId83"/>
    <p:sldId id="424" r:id="rId8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072" autoAdjust="0"/>
  </p:normalViewPr>
  <p:slideViewPr>
    <p:cSldViewPr>
      <p:cViewPr varScale="1">
        <p:scale>
          <a:sx n="99" d="100"/>
          <a:sy n="99" d="100"/>
        </p:scale>
        <p:origin x="1800"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iagrams/_rels/data6.xml.rels><?xml version="1.0" encoding="UTF-8" standalone="yes"?>
<Relationships xmlns="http://schemas.openxmlformats.org/package/2006/relationships"><Relationship Id="rId1" Type="http://schemas.openxmlformats.org/officeDocument/2006/relationships/image" Target="../media/image510.png"/></Relationships>
</file>

<file path=ppt/diagrams/_rels/data8.xml.rels><?xml version="1.0" encoding="UTF-8" standalone="yes"?>
<Relationships xmlns="http://schemas.openxmlformats.org/package/2006/relationships"><Relationship Id="rId1" Type="http://schemas.openxmlformats.org/officeDocument/2006/relationships/image" Target="../media/image6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27</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31</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63</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9/16/2022</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9/16/2022</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9/16/2022</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hyperlink" Target="https://itnext.io/permutations-combinations-algorithms-cheat-sheet-68c14879aba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1.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https://en.wikipedia.org/wiki/A*_search_algorithm" TargetMode="Externa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8" Type="http://schemas.openxmlformats.org/officeDocument/2006/relationships/hyperlink" Target="https://en.wikipedia.org/wiki/A*_search_algorithm" TargetMode="External"/><Relationship Id="rId3" Type="http://schemas.openxmlformats.org/officeDocument/2006/relationships/image" Target="../media/image61.png"/><Relationship Id="rId7"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61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hyperlink" Target="http://www.aaai.org/Papers/AAAI/1986/AAAI86-027.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00.png"/><Relationship Id="rId7" Type="http://schemas.openxmlformats.org/officeDocument/2006/relationships/image" Target="../media/image740.png"/><Relationship Id="rId12" Type="http://schemas.openxmlformats.org/officeDocument/2006/relationships/image" Target="../media/image79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730.png"/><Relationship Id="rId11" Type="http://schemas.openxmlformats.org/officeDocument/2006/relationships/image" Target="../media/image780.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10.png"/><Relationship Id="rId9" Type="http://schemas.openxmlformats.org/officeDocument/2006/relationships/image" Target="../media/image9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339594207"/>
              </p:ext>
            </p:extLst>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Tree>
    <p:extLst>
      <p:ext uri="{BB962C8B-B14F-4D97-AF65-F5344CB8AC3E}">
        <p14:creationId xmlns:p14="http://schemas.microsoft.com/office/powerpoint/2010/main" val="99316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35FE1E2-6862-4B7C-9BCA-FCC147456DF1}"/>
              </a:ext>
            </a:extLst>
          </p:cNvPr>
          <p:cNvGrpSpPr/>
          <p:nvPr/>
        </p:nvGrpSpPr>
        <p:grpSpPr>
          <a:xfrm>
            <a:off x="5175743" y="3384655"/>
            <a:ext cx="1301257" cy="525936"/>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18F8CBD-0FF9-413A-B4D5-AAC5A8B148C2}"/>
              </a:ext>
            </a:extLst>
          </p:cNvPr>
          <p:cNvSpPr/>
          <p:nvPr/>
        </p:nvSpPr>
        <p:spPr>
          <a:xfrm>
            <a:off x="4876800" y="3502223"/>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1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715000" y="1591270"/>
            <a:ext cx="3073813" cy="4646588"/>
            <a:chOff x="2667000" y="1792069"/>
            <a:chExt cx="3073813" cy="4646588"/>
          </a:xfrm>
        </p:grpSpPr>
        <p:sp>
          <p:nvSpPr>
            <p:cNvPr id="9" name="TextBox 8"/>
            <p:cNvSpPr txBox="1"/>
            <p:nvPr/>
          </p:nvSpPr>
          <p:spPr>
            <a:xfrm>
              <a:off x="2667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reeform: Shape 1">
            <a:extLst>
              <a:ext uri="{FF2B5EF4-FFF2-40B4-BE49-F238E27FC236}">
                <a16:creationId xmlns:a16="http://schemas.microsoft.com/office/drawing/2014/main" id="{3DB9A189-8193-43AF-BBBF-E036969E73F7}"/>
              </a:ext>
            </a:extLst>
          </p:cNvPr>
          <p:cNvSpPr/>
          <p:nvPr/>
        </p:nvSpPr>
        <p:spPr>
          <a:xfrm>
            <a:off x="5956384" y="3280240"/>
            <a:ext cx="884889" cy="869795"/>
          </a:xfrm>
          <a:custGeom>
            <a:avLst/>
            <a:gdLst>
              <a:gd name="connsiteX0" fmla="*/ 305026 w 884889"/>
              <a:gd name="connsiteY0" fmla="*/ 869795 h 869795"/>
              <a:gd name="connsiteX1" fmla="*/ 26245 w 884889"/>
              <a:gd name="connsiteY1" fmla="*/ 289932 h 869795"/>
              <a:gd name="connsiteX2" fmla="*/ 884889 w 884889"/>
              <a:gd name="connsiteY2" fmla="*/ 0 h 869795"/>
              <a:gd name="connsiteX3" fmla="*/ 884889 w 884889"/>
              <a:gd name="connsiteY3" fmla="*/ 0 h 869795"/>
            </a:gdLst>
            <a:ahLst/>
            <a:cxnLst>
              <a:cxn ang="0">
                <a:pos x="connsiteX0" y="connsiteY0"/>
              </a:cxn>
              <a:cxn ang="0">
                <a:pos x="connsiteX1" y="connsiteY1"/>
              </a:cxn>
              <a:cxn ang="0">
                <a:pos x="connsiteX2" y="connsiteY2"/>
              </a:cxn>
              <a:cxn ang="0">
                <a:pos x="connsiteX3" y="connsiteY3"/>
              </a:cxn>
            </a:cxnLst>
            <a:rect l="l" t="t" r="r" b="b"/>
            <a:pathLst>
              <a:path w="884889" h="869795">
                <a:moveTo>
                  <a:pt x="305026" y="869795"/>
                </a:moveTo>
                <a:cubicBezTo>
                  <a:pt x="117313" y="652346"/>
                  <a:pt x="-70399" y="434898"/>
                  <a:pt x="26245" y="289932"/>
                </a:cubicBezTo>
                <a:cubicBezTo>
                  <a:pt x="122889" y="144966"/>
                  <a:pt x="884889" y="0"/>
                  <a:pt x="884889" y="0"/>
                </a:cubicBezTo>
                <a:lnTo>
                  <a:pt x="884889" y="0"/>
                </a:lnTo>
              </a:path>
            </a:pathLst>
          </a:cu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9105FE34-4611-45AF-B2C8-50E2984917BF}"/>
              </a:ext>
            </a:extLst>
          </p:cNvPr>
          <p:cNvSpPr/>
          <p:nvPr/>
        </p:nvSpPr>
        <p:spPr>
          <a:xfrm>
            <a:off x="6883281" y="519527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362034" y="3429000"/>
            <a:ext cx="943766" cy="3842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660962" y="503173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629400" y="261071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629400" y="4263438"/>
            <a:ext cx="426289" cy="777941"/>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a:t>
            </a:r>
          </a:p>
        </p:txBody>
      </p:sp>
    </p:spTree>
    <p:extLst>
      <p:ext uri="{BB962C8B-B14F-4D97-AF65-F5344CB8AC3E}">
        <p14:creationId xmlns:p14="http://schemas.microsoft.com/office/powerpoint/2010/main" val="63109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2" name="Oval 1">
            <a:extLst>
              <a:ext uri="{FF2B5EF4-FFF2-40B4-BE49-F238E27FC236}">
                <a16:creationId xmlns:a16="http://schemas.microsoft.com/office/drawing/2014/main" id="{7ED9AAB2-3EBF-40E0-B1C0-0AE516F788B4}"/>
              </a:ext>
            </a:extLst>
          </p:cNvPr>
          <p:cNvSpPr/>
          <p:nvPr/>
        </p:nvSpPr>
        <p:spPr>
          <a:xfrm>
            <a:off x="2133600" y="4166618"/>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57125"/>
              <a:gd name="adj2" fmla="val -21013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75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are factored and can use this information to estimate the problem size. </a:t>
                </a:r>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290" t="-1667" r="-1548" b="-76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Tree>
    <p:extLst>
      <p:ext uri="{BB962C8B-B14F-4D97-AF65-F5344CB8AC3E}">
        <p14:creationId xmlns:p14="http://schemas.microsoft.com/office/powerpoint/2010/main" val="314761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628650" y="1690689"/>
            <a:ext cx="1866900" cy="955158"/>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3843586" y="1226634"/>
            <a:ext cx="4767014" cy="5402766"/>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591049" y="2780797"/>
                <a:ext cx="3409950" cy="4031873"/>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𝑛</m:t>
                    </m:r>
                  </m:oMath>
                </a14:m>
                <a:r>
                  <a:rPr lang="en-US" sz="1600" dirty="0"/>
                  <a:t> = number of squares</a:t>
                </a:r>
              </a:p>
              <a:p>
                <a:endParaRPr lang="en-US" sz="1600" dirty="0"/>
              </a:p>
              <a:p>
                <a:r>
                  <a:rPr lang="en-US" sz="1600" b="1" dirty="0"/>
                  <a:t>Dirt</a:t>
                </a:r>
              </a:p>
              <a:p>
                <a:pPr marL="285750" indent="-285750">
                  <a:buFont typeface="Arial" panose="020B0604020202020204" pitchFamily="34" charset="0"/>
                  <a:buChar char="•"/>
                </a:pPr>
                <a:r>
                  <a:rPr lang="en-US" sz="1600" dirty="0"/>
                  <a:t>Order of A and B does not matter!</a:t>
                </a:r>
              </a:p>
              <a:p>
                <a:pPr marL="285750" indent="-285750">
                  <a:buFont typeface="Arial" panose="020B0604020202020204" pitchFamily="34" charset="0"/>
                  <a:buChar char="•"/>
                </a:pPr>
                <a:r>
                  <a:rPr lang="en-US" sz="1600" dirty="0"/>
                  <a:t>Repetition: Dirt can be in both places</a:t>
                </a:r>
              </a:p>
              <a:p>
                <a:pPr marL="285750" indent="-285750">
                  <a:buFont typeface="Arial" panose="020B0604020202020204" pitchFamily="34" charset="0"/>
                  <a:buChar char="•"/>
                </a:pPr>
                <a:r>
                  <a:rPr lang="en-US" sz="1600" dirty="0"/>
                  <a:t>There are 2 options (clean/dirty)</a:t>
                </a:r>
              </a:p>
              <a:p>
                <a:endParaRPr lang="en-US" sz="1600" dirty="0"/>
              </a:p>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m:oMathPara>
                </a14:m>
                <a:endParaRPr lang="en-US" sz="1600" dirty="0"/>
              </a:p>
              <a:p>
                <a:endParaRPr lang="en-US" sz="1600" dirty="0"/>
              </a:p>
              <a:p>
                <a:r>
                  <a:rPr lang="en-US" sz="1600" b="1" dirty="0"/>
                  <a:t>Robot</a:t>
                </a:r>
              </a:p>
              <a:p>
                <a:pPr marL="285750" indent="-285750">
                  <a:buFont typeface="Arial" panose="020B0604020202020204" pitchFamily="34" charset="0"/>
                  <a:buChar char="•"/>
                </a:pPr>
                <a:r>
                  <a:rPr lang="en-US" sz="1600" dirty="0"/>
                  <a:t>Can be in 1 out of n places.</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 </m:t>
                      </m:r>
                    </m:oMath>
                  </m:oMathPara>
                </a14:m>
                <a:endParaRPr lang="en-US" sz="1600" dirty="0"/>
              </a:p>
              <a:p>
                <a:endParaRPr lang="en-US" sz="1600" dirty="0"/>
              </a:p>
              <a:p>
                <a:r>
                  <a:rPr lang="en-US" sz="1600" dirty="0"/>
                  <a:t>Total:    </a:t>
                </a:r>
                <a14:m>
                  <m:oMath xmlns:m="http://schemas.openxmlformats.org/officeDocument/2006/math">
                    <m:r>
                      <a:rPr lang="en-US" sz="1600" b="0" i="1" smtClean="0">
                        <a:latin typeface="Cambria Math" panose="02040503050406030204" pitchFamily="18" charset="0"/>
                      </a:rPr>
                      <m:t>𝑛</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a14:m>
                <a:endParaRPr lang="en-US" sz="1600" dirty="0"/>
              </a:p>
              <a:p>
                <a:endParaRPr lang="en-US" sz="16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591049" y="2780797"/>
                <a:ext cx="3409950" cy="4031873"/>
              </a:xfrm>
              <a:prstGeom prst="rect">
                <a:avLst/>
              </a:prstGeom>
              <a:blipFill>
                <a:blip r:embed="rId4"/>
                <a:stretch>
                  <a:fillRect l="-1073" t="-4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peech Bubble: Rectangle with Corners Rounded 11">
                <a:extLst>
                  <a:ext uri="{FF2B5EF4-FFF2-40B4-BE49-F238E27FC236}">
                    <a16:creationId xmlns:a16="http://schemas.microsoft.com/office/drawing/2014/main" id="{2388DC15-319D-3509-C4B8-C4B8CA88FD3D}"/>
                  </a:ext>
                </a:extLst>
              </p:cNvPr>
              <p:cNvSpPr/>
              <p:nvPr/>
            </p:nvSpPr>
            <p:spPr>
              <a:xfrm>
                <a:off x="3657600" y="6327396"/>
                <a:ext cx="4767014" cy="457200"/>
              </a:xfrm>
              <a:prstGeom prst="wedgeRoundRectCallout">
                <a:avLst>
                  <a:gd name="adj1" fmla="val -2587"/>
                  <a:gd name="adj2" fmla="val -10171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call the number of squares (“slots”) </a:t>
                </a:r>
                <a14:m>
                  <m:oMath xmlns:m="http://schemas.openxmlformats.org/officeDocument/2006/math">
                    <m:r>
                      <a:rPr lang="en-US" i="1" dirty="0" smtClean="0">
                        <a:latin typeface="Cambria Math" panose="02040503050406030204" pitchFamily="18" charset="0"/>
                      </a:rPr>
                      <m:t>𝑛</m:t>
                    </m:r>
                  </m:oMath>
                </a14:m>
                <a:r>
                  <a:rPr lang="en-US" dirty="0"/>
                  <a:t> here! </a:t>
                </a:r>
              </a:p>
            </p:txBody>
          </p:sp>
        </mc:Choice>
        <mc:Fallback xmlns="">
          <p:sp>
            <p:nvSpPr>
              <p:cNvPr id="12" name="Speech Bubble: Rectangle with Corners Rounded 11">
                <a:extLst>
                  <a:ext uri="{FF2B5EF4-FFF2-40B4-BE49-F238E27FC236}">
                    <a16:creationId xmlns:a16="http://schemas.microsoft.com/office/drawing/2014/main" id="{2388DC15-319D-3509-C4B8-C4B8CA88FD3D}"/>
                  </a:ext>
                </a:extLst>
              </p:cNvPr>
              <p:cNvSpPr>
                <a:spLocks noRot="1" noChangeAspect="1" noMove="1" noResize="1" noEditPoints="1" noAdjustHandles="1" noChangeArrowheads="1" noChangeShapeType="1" noTextEdit="1"/>
              </p:cNvSpPr>
              <p:nvPr/>
            </p:nvSpPr>
            <p:spPr>
              <a:xfrm>
                <a:off x="3657600" y="6327396"/>
                <a:ext cx="4767014" cy="457200"/>
              </a:xfrm>
              <a:prstGeom prst="wedgeRoundRectCallout">
                <a:avLst>
                  <a:gd name="adj1" fmla="val -2587"/>
                  <a:gd name="adj2" fmla="val -101711"/>
                  <a:gd name="adj3" fmla="val 16667"/>
                </a:avLst>
              </a:prstGeom>
              <a:blipFill>
                <a:blip r:embed="rId5"/>
                <a:stretch>
                  <a:fillRect b="-598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001000" y="2286000"/>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2215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queue.</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28</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Tree>
    <p:extLst>
      <p:ext uri="{BB962C8B-B14F-4D97-AF65-F5344CB8AC3E}">
        <p14:creationId xmlns:p14="http://schemas.microsoft.com/office/powerpoint/2010/main" val="2362106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Goal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72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72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b="1" dirty="0"/>
                  <a:t>Expansion rule</a:t>
                </a:r>
                <a:r>
                  <a:rPr lang="en-US" sz="2400" dirty="0"/>
                  <a:t>: Expand node in the frontier with </a:t>
                </a:r>
                <a:r>
                  <a:rPr lang="en-US" sz="2400" b="1" dirty="0"/>
                  <a:t>the least path cost</a:t>
                </a:r>
                <a:r>
                  <a:rPr lang="en-US" sz="2400" dirty="0"/>
                  <a:t> from the initial state. </a:t>
                </a:r>
              </a:p>
              <a:p>
                <a:r>
                  <a:rPr lang="en-US" sz="2400" dirty="0"/>
                  <a:t>Implementation: </a:t>
                </a:r>
                <a:r>
                  <a:rPr lang="en-US" sz="2400" b="1" dirty="0"/>
                  <a:t>best-first search</a:t>
                </a:r>
                <a:r>
                  <a:rPr lang="en-US" sz="2400" dirty="0"/>
                  <a:t> where the frontier is a priority queue ordered by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r>
                  <a:rPr lang="en-US" sz="2400" dirty="0"/>
                  <a:t>from smallest to largest.</a:t>
                </a:r>
                <a:endParaRPr lang="en-US" sz="2400" b="1" dirty="0"/>
              </a:p>
              <a:p>
                <a:pPr>
                  <a:lnSpc>
                    <a:spcPct val="90000"/>
                  </a:lnSpc>
                </a:pPr>
                <a:r>
                  <a:rPr lang="en-US" sz="2400" dirty="0"/>
                  <a:t>Breadth-first search is a special case when all step costs being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74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74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74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74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747">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74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10000"/>
          </a:bodyPr>
          <a:lstStyle/>
          <a:p>
            <a:r>
              <a:rPr lang="en-US" sz="2000" b="1" dirty="0"/>
              <a:t>Expansion rule</a:t>
            </a:r>
            <a:r>
              <a:rPr lang="en-US" sz="2000" dirty="0"/>
              <a:t>: Expand deepest unexpanded node in the frontier (last added).</a:t>
            </a:r>
          </a:p>
          <a:p>
            <a:r>
              <a:rPr lang="en-US" sz="2000" b="1" dirty="0"/>
              <a:t>Frontier</a:t>
            </a:r>
            <a:r>
              <a:rPr lang="en-US" sz="2000" dirty="0"/>
              <a:t>: stack (</a:t>
            </a:r>
            <a:r>
              <a:rPr lang="en-US" sz="2000" b="1" dirty="0"/>
              <a:t>LIFO</a:t>
            </a:r>
            <a:r>
              <a:rPr lang="en-US" sz="2000" dirty="0"/>
              <a:t>)</a:t>
            </a:r>
          </a:p>
          <a:p>
            <a:r>
              <a:rPr lang="en-US" sz="2000" b="1" dirty="0"/>
              <a:t>Cycle Checking</a:t>
            </a:r>
            <a:r>
              <a:rPr lang="en-US" sz="2000" dirty="0"/>
              <a:t>: </a:t>
            </a:r>
            <a:r>
              <a:rPr lang="en-US" sz="2000" b="1" dirty="0">
                <a:solidFill>
                  <a:srgbClr val="FF0000"/>
                </a:solidFill>
              </a:rPr>
              <a:t>No reached data structure! </a:t>
            </a:r>
            <a:r>
              <a:rPr lang="en-US" sz="2000" dirty="0"/>
              <a:t>Cycle checking can only check the current path and the frontier. This may lead to infinite loops!</a:t>
            </a:r>
          </a:p>
          <a:p>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dirty="0"/>
                  <a:t>Recursive implementation (cycle checking is a problem).</a:t>
                </a:r>
              </a:p>
              <a:p>
                <a:pPr lvl="1"/>
                <a:r>
                  <a:rPr lang="en-US" dirty="0"/>
                  <a:t>We can use a search tree where the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space! </a:t>
                </a:r>
                <a:r>
                  <a:rPr lang="en-US" sz="2400" dirty="0">
                    <a:solidFill>
                      <a:srgbClr val="FF0000"/>
                    </a:solidFill>
                  </a:rPr>
                  <a:t>(if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5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05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05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05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05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0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 </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a:t>
            </a:r>
            <a:r>
              <a:rPr lang="en-US" dirty="0"/>
              <a:t>: the process of looking for the </a:t>
            </a:r>
            <a:r>
              <a:rPr lang="en-US" b="1" dirty="0">
                <a:solidFill>
                  <a:srgbClr val="FF0000"/>
                </a:solidFill>
              </a:rPr>
              <a:t>sequence of actions</a:t>
            </a:r>
            <a:r>
              <a:rPr lang="en-US" dirty="0"/>
              <a:t> that reaches a goal state.</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mc:Choice xmlns:a14="http://schemas.microsoft.com/office/drawing/2010/main"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DFS into the workhorse of AI.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25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25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25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251">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251">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251">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25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7800"/>
                <a:ext cx="4508847" cy="3505200"/>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a:t>
                </a:r>
                <a:br>
                  <a:rPr lang="en-US" sz="2000" dirty="0"/>
                </a:br>
                <a:r>
                  <a:rPr lang="en-US" sz="2000" dirty="0"/>
                  <a:t>in the current state</a:t>
                </a:r>
                <a:br>
                  <a:rPr lang="en-US" sz="200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r>
                  <a:rPr lang="en-US" sz="2000" dirty="0"/>
                  <a:t>       (</a:t>
                </a:r>
                <a14:m>
                  <m:oMath xmlns:m="http://schemas.openxmlformats.org/officeDocument/2006/math">
                    <m:r>
                      <a:rPr lang="en-US" sz="2000" i="1" dirty="0" smtClean="0">
                        <a:latin typeface="Cambria Math" panose="02040503050406030204" pitchFamily="18" charset="0"/>
                      </a:rPr>
                      <m:t>𝑆</m:t>
                    </m:r>
                  </m:oMath>
                </a14:m>
                <a:r>
                  <a:rPr lang="en-US" sz="2000" dirty="0"/>
                  <a:t> is the set of states)</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7800"/>
                <a:ext cx="4508847" cy="3505200"/>
              </a:xfrm>
              <a:blipFill>
                <a:blip r:embed="rId5"/>
                <a:stretch>
                  <a:fillRect l="-1757" t="-3304"/>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968895"/>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sp>
        <p:nvSpPr>
          <p:cNvPr id="26" name="TextBox 25">
            <a:extLst>
              <a:ext uri="{FF2B5EF4-FFF2-40B4-BE49-F238E27FC236}">
                <a16:creationId xmlns:a16="http://schemas.microsoft.com/office/drawing/2014/main" id="{7A0BC9ED-5B8D-4565-A622-5EE8EBBD0DDC}"/>
              </a:ext>
            </a:extLst>
          </p:cNvPr>
          <p:cNvSpPr txBox="1"/>
          <p:nvPr/>
        </p:nvSpPr>
        <p:spPr>
          <a:xfrm>
            <a:off x="6759180" y="1723742"/>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198252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3571875" y="1600200"/>
                <a:ext cx="1752600"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3571875" y="1600200"/>
                <a:ext cx="1752600" cy="369332"/>
              </a:xfrm>
              <a:prstGeom prst="rect">
                <a:avLst/>
              </a:prstGeom>
              <a:blipFill>
                <a:blip r:embed="rId3"/>
                <a:stretch>
                  <a:fillRect l="-3136"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3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3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55626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325AF2FD-A6D4-40B4-97FB-A170B078FE9B}"/>
              </a:ext>
            </a:extLst>
          </p:cNvPr>
          <p:cNvSpPr txBox="1"/>
          <p:nvPr/>
        </p:nvSpPr>
        <p:spPr>
          <a:xfrm rot="2234279">
            <a:off x="1603710" y="5234666"/>
            <a:ext cx="3232231" cy="646331"/>
          </a:xfrm>
          <a:prstGeom prst="rect">
            <a:avLst/>
          </a:prstGeom>
          <a:noFill/>
        </p:spPr>
        <p:txBody>
          <a:bodyPr wrap="none" rtlCol="0">
            <a:spAutoFit/>
          </a:bodyPr>
          <a:lstStyle/>
          <a:p>
            <a:pPr algn="ctr"/>
            <a:r>
              <a:rPr lang="en-US" dirty="0"/>
              <a:t>Greedy best-first will go this way</a:t>
            </a:r>
            <a:br>
              <a:rPr lang="en-US" dirty="0"/>
            </a:br>
            <a:r>
              <a:rPr lang="en-US" dirty="0"/>
              <a:t>and never reconsider!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p:sp>
        <p:nvSpPr>
          <p:cNvPr id="15363" name="Rectangle 3"/>
          <p:cNvSpPr>
            <a:spLocks noGrp="1" noChangeArrowheads="1"/>
          </p:cNvSpPr>
          <p:nvPr>
            <p:ph idx="1"/>
          </p:nvPr>
        </p:nvSpPr>
        <p:spPr>
          <a:xfrm>
            <a:off x="600075" y="2908299"/>
            <a:ext cx="7886700" cy="3584575"/>
          </a:xfrm>
        </p:spPr>
        <p:txBody>
          <a:bodyPr>
            <a:normAutofit fontScale="70000" lnSpcReduction="20000"/>
          </a:bodyPr>
          <a:lstStyle/>
          <a:p>
            <a:pPr>
              <a:lnSpc>
                <a:spcPct val="120000"/>
              </a:lnSpc>
            </a:pPr>
            <a:r>
              <a:rPr lang="en-US" sz="2800" b="1" dirty="0"/>
              <a:t>Idea</a:t>
            </a:r>
            <a:r>
              <a:rPr lang="en-US" sz="2800" dirty="0"/>
              <a:t>: Take current path cost into account and avoid further expanding paths that are already very expensive.</a:t>
            </a:r>
          </a:p>
          <a:p>
            <a:pPr>
              <a:lnSpc>
                <a:spcPct val="120000"/>
              </a:lnSpc>
            </a:pPr>
            <a:r>
              <a:rPr lang="en-US" sz="2800" dirty="0"/>
              <a:t>The evaluation function </a:t>
            </a: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 </a:t>
            </a:r>
            <a:r>
              <a:rPr lang="en-US" sz="2800" dirty="0"/>
              <a:t>is the estimated total cost of the path through node </a:t>
            </a:r>
            <a:r>
              <a:rPr lang="en-US" sz="2800" i="1" dirty="0"/>
              <a:t>n</a:t>
            </a:r>
            <a:r>
              <a:rPr lang="en-US" sz="2800" dirty="0"/>
              <a:t> to the goal:</a:t>
            </a:r>
            <a:br>
              <a:rPr lang="en-US" sz="2800" dirty="0"/>
            </a:br>
            <a:endParaRPr lang="en-US" sz="2800" dirty="0"/>
          </a:p>
          <a:p>
            <a:pPr algn="ctr">
              <a:lnSpc>
                <a:spcPct val="120000"/>
              </a:lnSpc>
              <a:buNone/>
            </a:pP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g</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h</a:t>
            </a:r>
            <a:r>
              <a:rPr lang="en-US" sz="2800" dirty="0">
                <a:solidFill>
                  <a:srgbClr val="FF0000"/>
                </a:solidFill>
              </a:rPr>
              <a:t>(</a:t>
            </a:r>
            <a:r>
              <a:rPr lang="en-US" sz="2800" i="1" dirty="0">
                <a:solidFill>
                  <a:srgbClr val="FF0000"/>
                </a:solidFill>
              </a:rPr>
              <a:t>n</a:t>
            </a:r>
            <a:r>
              <a:rPr lang="en-US" sz="2800" dirty="0">
                <a:solidFill>
                  <a:srgbClr val="FF0000"/>
                </a:solidFill>
              </a:rPr>
              <a:t>)</a:t>
            </a:r>
            <a:br>
              <a:rPr lang="en-US" sz="2800" dirty="0">
                <a:solidFill>
                  <a:srgbClr val="FF0000"/>
                </a:solidFill>
              </a:rPr>
            </a:br>
            <a:endParaRPr lang="en-US" sz="2800" dirty="0">
              <a:solidFill>
                <a:srgbClr val="FF0000"/>
              </a:solidFill>
            </a:endParaRPr>
          </a:p>
          <a:p>
            <a:pPr lvl="1">
              <a:lnSpc>
                <a:spcPct val="120000"/>
              </a:lnSpc>
              <a:buNone/>
            </a:pPr>
            <a:r>
              <a:rPr lang="en-US" i="1" dirty="0"/>
              <a:t>g</a:t>
            </a:r>
            <a:r>
              <a:rPr lang="en-US" dirty="0"/>
              <a:t>(</a:t>
            </a:r>
            <a:r>
              <a:rPr lang="en-US" i="1" dirty="0"/>
              <a:t>n</a:t>
            </a:r>
            <a:r>
              <a:rPr lang="en-US" dirty="0"/>
              <a:t>): cost so far to reach </a:t>
            </a:r>
            <a:r>
              <a:rPr lang="en-US" i="1" dirty="0"/>
              <a:t>n </a:t>
            </a:r>
            <a:r>
              <a:rPr lang="en-US" dirty="0"/>
              <a:t>(path cost)</a:t>
            </a:r>
          </a:p>
          <a:p>
            <a:pPr lvl="1">
              <a:lnSpc>
                <a:spcPct val="120000"/>
              </a:lnSpc>
              <a:buNone/>
            </a:pPr>
            <a:r>
              <a:rPr lang="en-US" i="1" dirty="0"/>
              <a:t>h</a:t>
            </a:r>
            <a:r>
              <a:rPr lang="en-US" dirty="0"/>
              <a:t>(</a:t>
            </a:r>
            <a:r>
              <a:rPr lang="en-US" i="1" dirty="0"/>
              <a:t>n</a:t>
            </a:r>
            <a:r>
              <a:rPr lang="en-US" dirty="0"/>
              <a:t>): estimated cost from </a:t>
            </a:r>
            <a:r>
              <a:rPr lang="en-US" i="1" dirty="0"/>
              <a:t>n</a:t>
            </a:r>
            <a:r>
              <a:rPr lang="en-US" dirty="0"/>
              <a:t> to goal (heuristic)</a:t>
            </a:r>
          </a:p>
          <a:p>
            <a:pPr lvl="1">
              <a:lnSpc>
                <a:spcPct val="120000"/>
              </a:lnSpc>
              <a:buNone/>
            </a:pPr>
            <a:endParaRPr lang="en-US" dirty="0"/>
          </a:p>
          <a:p>
            <a:pPr>
              <a:lnSpc>
                <a:spcPct val="120000"/>
              </a:lnSpc>
              <a:buNone/>
            </a:pPr>
            <a:r>
              <a:rPr lang="en-US" b="1" dirty="0"/>
              <a:t>Note: </a:t>
            </a:r>
            <a:r>
              <a:rPr lang="en-US" dirty="0"/>
              <a:t>For greedy best-first search we just use </a:t>
            </a:r>
            <a:r>
              <a:rPr lang="en-US" i="1" dirty="0"/>
              <a:t>f(n) = h(n).</a:t>
            </a:r>
          </a:p>
        </p:txBody>
      </p:sp>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3"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a:off x="3581400" y="1676400"/>
            <a:ext cx="20574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DF2FD92A-E0CA-43CE-A2C6-91E5C7AD891F}"/>
              </a:ext>
            </a:extLst>
          </p:cNvPr>
          <p:cNvSpPr txBox="1"/>
          <p:nvPr/>
        </p:nvSpPr>
        <p:spPr>
          <a:xfrm>
            <a:off x="4267200" y="1301787"/>
            <a:ext cx="894797" cy="369332"/>
          </a:xfrm>
          <a:prstGeom prst="rect">
            <a:avLst/>
          </a:prstGeom>
          <a:noFill/>
        </p:spPr>
        <p:txBody>
          <a:bodyPr wrap="none" rtlCol="0">
            <a:spAutoFit/>
          </a:bodyPr>
          <a:lstStyle/>
          <a:p>
            <a:r>
              <a:rPr lang="en-US" dirty="0">
                <a:solidFill>
                  <a:srgbClr val="FF0000"/>
                </a:solidFill>
              </a:rPr>
              <a:t>g(n) = 3</a:t>
            </a:r>
          </a:p>
        </p:txBody>
      </p:sp>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5502488" y="1598097"/>
            <a:ext cx="306494"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EBD854-9CBC-4AE4-8DAC-9C1D32048B3E}"/>
              </a:ext>
            </a:extLst>
          </p:cNvPr>
          <p:cNvSpPr/>
          <p:nvPr/>
        </p:nvSpPr>
        <p:spPr>
          <a:xfrm>
            <a:off x="3109111" y="1676400"/>
            <a:ext cx="1691489"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 =</a:t>
            </a:r>
          </a:p>
        </p:txBody>
      </p:sp>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A77AC84-3A38-4028-8731-19C3412E72D2}"/>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3E9636A-26DB-4B7E-9CB8-8344E5B3C13C}"/>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35A4A5E-EC23-4787-9D0E-0C6038A75C70}"/>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00BE0EA-CA26-4A72-929C-553A9A109AD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4CDCF43-5CDF-4249-9B66-8E7D194FB65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198252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2586037" y="1349158"/>
                <a:ext cx="3971926" cy="646331"/>
              </a:xfrm>
              <a:prstGeom prst="rect">
                <a:avLst/>
              </a:prstGeom>
              <a:noFill/>
            </p:spPr>
            <p:txBody>
              <a:bodyPr wrap="square" rtlCol="0">
                <a:spAutoFit/>
              </a:bodyPr>
              <a:lstStyle/>
              <a:p>
                <a:pPr/>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a:t>
                </a:r>
                <a:br>
                  <a:rPr lang="en-US" dirty="0"/>
                </a:b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𝒈</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𝒏</m:t>
                          </m:r>
                        </m:e>
                      </m:d>
                      <m:r>
                        <a:rPr lang="en-US" b="1" i="1">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m:oMathPara>
                </a14:m>
                <a:endParaRPr lang="en-US" b="1"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2586037" y="1349158"/>
                <a:ext cx="3971926" cy="646331"/>
              </a:xfrm>
              <a:prstGeom prst="rect">
                <a:avLst/>
              </a:prstGeom>
              <a:blipFill>
                <a:blip r:embed="rId3"/>
                <a:stretch>
                  <a:fillRect l="-1227"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b="1" dirty="0">
                    <a:solidFill>
                      <a:srgbClr val="CC0099"/>
                    </a:solidFill>
                  </a:rPr>
                  <a:t>:</a:t>
                </a:r>
                <a:r>
                  <a:rPr lang="en-US" sz="2400" dirty="0"/>
                  <a:t> 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1">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has to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42096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420965"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54781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a:latin typeface="Cambria Math" panose="02040503050406030204" pitchFamily="18" charset="0"/>
                        </a:rPr>
                        <m:t>𝑓</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 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 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547813"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20" grpId="0" animBg="1"/>
      <p:bldP spid="21" grpId="0"/>
      <p:bldP spid="21" grpId="1"/>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1">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6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5">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a:t>
                </a:r>
              </a:p>
              <a:p>
                <a:r>
                  <a:rPr lang="en-US" sz="2000" dirty="0"/>
                  <a:t>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r>
                  <a:rPr lang="en-US" sz="2000" dirty="0"/>
                  <a:t>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232"/>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Which one is better for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r>
                  <a:rPr lang="en-US" sz="2400" dirty="0"/>
                  <a:t>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1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dirty="0"/>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34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Other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209800"/>
            <a:ext cx="2286000" cy="2382254"/>
          </a:xfrm>
          <a:prstGeom prst="rect">
            <a:avLst/>
          </a:prstGeom>
        </p:spPr>
      </p:pic>
      <p:pic>
        <p:nvPicPr>
          <p:cNvPr id="8" name="Picture 7">
            <a:extLst>
              <a:ext uri="{FF2B5EF4-FFF2-40B4-BE49-F238E27FC236}">
                <a16:creationId xmlns:a16="http://schemas.microsoft.com/office/drawing/2014/main" id="{0BD7D1A8-FD1F-4FB1-9D51-46BFE9E911E4}"/>
              </a:ext>
            </a:extLst>
          </p:cNvPr>
          <p:cNvPicPr>
            <a:picLocks noChangeAspect="1"/>
          </p:cNvPicPr>
          <p:nvPr/>
        </p:nvPicPr>
        <p:blipFill rotWithShape="1">
          <a:blip r:embed="rId7"/>
          <a:srcRect l="41851" t="37215" r="41667" b="32421"/>
          <a:stretch/>
        </p:blipFill>
        <p:spPr>
          <a:xfrm>
            <a:off x="3352800" y="2209800"/>
            <a:ext cx="2286000" cy="2195953"/>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3685356" y="6308208"/>
            <a:ext cx="1877244" cy="369332"/>
          </a:xfrm>
          <a:prstGeom prst="rect">
            <a:avLst/>
          </a:prstGeom>
        </p:spPr>
        <p:txBody>
          <a:bodyPr wrap="none">
            <a:spAutoFit/>
          </a:bodyPr>
          <a:lstStyle/>
          <a:p>
            <a:pPr algn="ctr"/>
            <a:r>
              <a:rPr lang="en-US" dirty="0"/>
              <a:t>Source: </a:t>
            </a:r>
            <a:r>
              <a:rPr lang="en-US" dirty="0">
                <a:hlinkClick r:id="rId8"/>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5"/>
                <a:ext cx="5695950" cy="4351338"/>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b="1"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br>
                  <a:rPr lang="en-US" dirty="0"/>
                </a:br>
                <a:endParaRPr lang="en-US" dirty="0"/>
              </a:p>
              <a:p>
                <a:pPr>
                  <a:lnSpc>
                    <a:spcPct val="120000"/>
                  </a:lnSpc>
                </a:pPr>
                <a:r>
                  <a:rPr lang="en-US" sz="1800" dirty="0">
                    <a:hlinkClick r:id="rId3"/>
                  </a:rPr>
                  <a:t>Finding the optimal solution of n-Puzzle is NP-hard</a:t>
                </a:r>
                <a:endParaRPr lang="en-US" sz="1800"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5"/>
                <a:ext cx="5695950" cy="4351338"/>
              </a:xfrm>
              <a:blipFill>
                <a:blip r:embed="rId4"/>
                <a:stretch>
                  <a:fillRect l="-963" b="-28992"/>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5"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5"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4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735336"/>
            <a:ext cx="2057400" cy="365125"/>
          </a:xfrm>
        </p:spPr>
        <p:txBody>
          <a:bodyPr/>
          <a:lstStyle/>
          <a:p>
            <a:fld id="{E97C47EE-1537-423B-A9B2-96D7BC867AC1}" type="slidenum">
              <a:rPr lang="en-US" smtClean="0"/>
              <a:t>80</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12206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478601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652410"/>
            <a:ext cx="2133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252610"/>
            <a:ext cx="34290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195210"/>
            <a:ext cx="228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18171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322464"/>
            <a:ext cx="2626168" cy="338554"/>
          </a:xfrm>
          <a:prstGeom prst="rect">
            <a:avLst/>
          </a:prstGeom>
          <a:noFill/>
        </p:spPr>
        <p:txBody>
          <a:bodyPr wrap="none" rtlCol="0">
            <a:spAutoFit/>
          </a:bodyPr>
          <a:lstStyle/>
          <a:p>
            <a:r>
              <a:rPr lang="en-US" sz="1600" dirty="0"/>
              <a:t>See BFS for function EXPAND.</a:t>
            </a:r>
          </a:p>
        </p:txBody>
      </p:sp>
      <p:sp>
        <p:nvSpPr>
          <p:cNvPr id="15" name="Speech Bubble: Rectangle with Corners Rounded 14">
            <a:extLst>
              <a:ext uri="{FF2B5EF4-FFF2-40B4-BE49-F238E27FC236}">
                <a16:creationId xmlns:a16="http://schemas.microsoft.com/office/drawing/2014/main" id="{AAF19C76-1985-4A20-80E0-79ECB8A94255}"/>
              </a:ext>
            </a:extLst>
          </p:cNvPr>
          <p:cNvSpPr/>
          <p:nvPr/>
        </p:nvSpPr>
        <p:spPr>
          <a:xfrm>
            <a:off x="6134100" y="1676400"/>
            <a:ext cx="2705100" cy="281295"/>
          </a:xfrm>
          <a:prstGeom prst="wedgeRoundRectCallout">
            <a:avLst>
              <a:gd name="adj1" fmla="val -117350"/>
              <a:gd name="adj2" fmla="val 1155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is the function </a:t>
            </a:r>
            <a:r>
              <a:rPr lang="en-US" sz="1600" i="1" dirty="0"/>
              <a:t>f(n)</a:t>
            </a:r>
            <a:endParaRPr lang="en-US" sz="1600" dirty="0"/>
          </a:p>
        </p:txBody>
      </p:sp>
    </p:spTree>
    <p:extLst>
      <p:ext uri="{BB962C8B-B14F-4D97-AF65-F5344CB8AC3E}">
        <p14:creationId xmlns:p14="http://schemas.microsoft.com/office/powerpoint/2010/main" val="39313995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P spid="13" grpId="0"/>
      <p:bldP spid="14" grpId="0"/>
      <p:bldP spid="15" grpId="0"/>
      <p:bldP spid="16" grpId="0"/>
      <p:bldP spid="18" grpId="0"/>
      <p:bldP spid="19" grpId="0"/>
      <p:bldP spid="20" grpId="0"/>
      <p:bldP spid="22" grpId="0"/>
      <p:bldP spid="24" grpId="0"/>
      <p:bldP spid="2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895600"/>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895600"/>
                <a:ext cx="3505200" cy="369332"/>
              </a:xfrm>
              <a:prstGeom prst="rect">
                <a:avLst/>
              </a:prstGeom>
              <a:blipFill>
                <a:blip r:embed="rId4"/>
                <a:stretch>
                  <a:fillRect l="-5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669268"/>
                <a:ext cx="848309"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507468"/>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2057400"/>
                <a:ext cx="813171"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669268"/>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669268"/>
                <a:ext cx="1372492" cy="369397"/>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495800"/>
                <a:ext cx="856452" cy="369332"/>
              </a:xfrm>
              <a:prstGeom prst="rect">
                <a:avLst/>
              </a:prstGeom>
              <a:blipFill>
                <a:blip r:embed="rId9"/>
                <a:stretch>
                  <a:fillRect b="-13333"/>
                </a:stretch>
              </a:blipFill>
            </p:spPr>
            <p:txBody>
              <a:bodyPr/>
              <a:lstStyle/>
              <a:p>
                <a:r>
                  <a:rPr lang="en-US">
                    <a:noFill/>
                  </a:rPr>
                  <a:t> </a:t>
                </a:r>
              </a:p>
            </p:txBody>
          </p:sp>
        </mc:Fallback>
      </mc:AlternateContent>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5181600"/>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5181600"/>
                <a:ext cx="1933030" cy="369332"/>
              </a:xfrm>
              <a:prstGeom prst="rect">
                <a:avLst/>
              </a:prstGeom>
              <a:blipFill>
                <a:blip r:embed="rId10"/>
                <a:stretch>
                  <a:fillRect l="-2524" t="-8197" r="-315" b="-24590"/>
                </a:stretch>
              </a:blipFill>
            </p:spPr>
            <p:txBody>
              <a:bodyPr/>
              <a:lstStyle/>
              <a:p>
                <a:r>
                  <a:rPr lang="en-US">
                    <a:noFill/>
                  </a:rPr>
                  <a:t> </a:t>
                </a:r>
              </a:p>
            </p:txBody>
          </p:sp>
        </mc:Fallback>
      </mc:AlternateContent>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498068"/>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498068"/>
                <a:ext cx="1788118" cy="369332"/>
              </a:xfrm>
              <a:prstGeom prst="rect">
                <a:avLst/>
              </a:prstGeom>
              <a:blipFill>
                <a:blip r:embed="rId11"/>
                <a:stretch>
                  <a:fillRect l="-2381" t="-9836" r="-34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989639"/>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989639"/>
                <a:ext cx="3746190" cy="646331"/>
              </a:xfrm>
              <a:prstGeom prst="rect">
                <a:avLst/>
              </a:prstGeom>
              <a:blipFill>
                <a:blip r:embed="rId12"/>
                <a:stretch>
                  <a:fillRect t="-5660" b="-66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5" grpId="0"/>
      <p:bldP spid="33" grpId="0"/>
      <p:bldP spid="3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dirty="0"/>
              <a:t>Tree search can be used for planning actions for </a:t>
            </a:r>
            <a:r>
              <a:rPr lang="en-US" b="1" dirty="0"/>
              <a:t>goal-based agents</a:t>
            </a:r>
            <a:r>
              <a:rPr lang="en-US" dirty="0"/>
              <a:t> in known, fully observable and deterministic environments.</a:t>
            </a:r>
          </a:p>
          <a:p>
            <a:endParaRPr lang="en-US" dirty="0"/>
          </a:p>
          <a:p>
            <a:r>
              <a:rPr lang="en-US" dirty="0"/>
              <a:t>Issues are:</a:t>
            </a:r>
          </a:p>
          <a:p>
            <a:pPr lvl="1"/>
            <a:r>
              <a:rPr lang="en-US" dirty="0"/>
              <a:t>The large search space typically does not fit into memory. We use a description using a compact </a:t>
            </a:r>
            <a:r>
              <a:rPr lang="en-US" b="1" dirty="0"/>
              <a:t>transition model.</a:t>
            </a:r>
            <a:endParaRPr lang="en-US" dirty="0"/>
          </a:p>
          <a:p>
            <a:pPr lvl="1"/>
            <a:r>
              <a:rPr lang="en-US" dirty="0"/>
              <a:t>The search tree is built on the fly, and we have to deal with </a:t>
            </a:r>
            <a:r>
              <a:rPr lang="en-US" b="1" dirty="0"/>
              <a:t>cycles and redundant paths</a:t>
            </a:r>
            <a:r>
              <a:rPr lang="en-US" dirty="0"/>
              <a:t>.</a:t>
            </a:r>
          </a:p>
          <a:p>
            <a:pPr lvl="1"/>
            <a:endParaRPr lang="en-US" dirty="0"/>
          </a:p>
          <a:p>
            <a:r>
              <a:rPr lang="en-US" dirty="0"/>
              <a:t>IDS is a memory efficient methods used in AI often for </a:t>
            </a:r>
            <a:r>
              <a:rPr lang="en-US" b="1" dirty="0"/>
              <a:t>uninformed search</a:t>
            </a:r>
            <a:r>
              <a:rPr lang="en-US" dirty="0"/>
              <a:t>.</a:t>
            </a:r>
          </a:p>
          <a:p>
            <a:r>
              <a:rPr lang="en-US" b="1" dirty="0"/>
              <a:t>Informed search </a:t>
            </a:r>
            <a:r>
              <a:rPr lang="en-US" dirty="0"/>
              <a:t>uses heuristics based on knowledge or percepts to improve search.</a:t>
            </a:r>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10222</TotalTime>
  <Words>5605</Words>
  <Application>Microsoft Office PowerPoint</Application>
  <PresentationFormat>On-screen Show (4:3)</PresentationFormat>
  <Paragraphs>817</Paragraphs>
  <Slides>83</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What are search problems?</vt:lpstr>
      <vt:lpstr>Search problem components</vt:lpstr>
      <vt:lpstr>Example: Romania Vacation</vt:lpstr>
      <vt:lpstr>Example: Vacuum world</vt:lpstr>
      <vt:lpstr>Example: Sliding-tile puzzle</vt:lpstr>
      <vt:lpstr>Example: Robot motion planning</vt:lpstr>
      <vt:lpstr>Solving search problems</vt:lpstr>
      <vt:lpstr>Solving search problems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Implementation: Best-First Search Strategy</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Michael Hahsler</cp:lastModifiedBy>
  <cp:revision>118</cp:revision>
  <dcterms:created xsi:type="dcterms:W3CDTF">2020-09-15T14:04:03Z</dcterms:created>
  <dcterms:modified xsi:type="dcterms:W3CDTF">2022-09-16T14:51:19Z</dcterms:modified>
</cp:coreProperties>
</file>